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3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6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x="18288000" cy="10288587"/>
  <p:notesSz cx="9928225" cy="67976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73EA888-655F-47AE-9DE4-0ABFEF687E0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hyperlink" Target="https://betterprogramming.pub/learn-how-to-compile-a-c-program-382c4c690bdc" TargetMode="External"/><Relationship Id="rId2" Type="http://schemas.openxmlformats.org/officeDocument/2006/relationships/slide" Target="../slides/slide22.xml"/><Relationship Id="rId3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Declaration is telling the compiler that the array exists &amp; to allocate memory for it. Initialization means to put a value initially.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Use number of WOS students as an example. isCourseGood?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So far, we have always seen a .o file in the compiler. What’s that?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 u="sng">
                <a:solidFill>
                  <a:srgbClr val="000000"/>
                </a:solidFill>
                <a:uFillTx/>
                <a:latin typeface="Calibri"/>
                <a:ea typeface="Calibri"/>
                <a:hlinkClick r:id="rId1"/>
              </a:rPr>
              <a:t>https://betterprogramming.pub/learn-how-to-compile-a-c-program-382c4c690bdc</a:t>
            </a:r>
            <a:endParaRPr b="0" lang="en-US" sz="151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51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Pre-processing: Include statements, define statements, header files etc</a:t>
            </a:r>
            <a:endParaRPr b="0" lang="en-US" sz="151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Compilation: convert into intermediaries object files. Linking will link all the object files together (find the various functions defined)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Open source implies free and readily available.</a:t>
            </a:r>
            <a:endParaRPr b="0" lang="en-US" sz="151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Widely proven and used by education and industry. Alot of pre-existing packages available for adoption. Highly maintained and supported.</a:t>
            </a:r>
            <a:endParaRPr b="0" lang="en-US" sz="151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The “brains” of the robot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https://codinghero.ai/how-operating-system-works-5-basic-functions-explained-to-kids/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Rosout is the console log for ROS. Generally dont need to care.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By now, the map is no longer clean. What can we do?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2698920" y="509760"/>
            <a:ext cx="4530240" cy="254916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992880" y="3228840"/>
            <a:ext cx="7942320" cy="305856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10" spc="-1" strike="noStrike">
                <a:solidFill>
                  <a:srgbClr val="000000"/>
                </a:solidFill>
                <a:latin typeface="Calibri"/>
                <a:ea typeface="Calibri"/>
              </a:rPr>
              <a:t>Callback, in its simplest term, is passing a function as an argument.</a:t>
            </a:r>
            <a:endParaRPr b="0" lang="en-US" sz="151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428840" y="54356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39492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68484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194120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42884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668484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1194120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428840" y="1886040"/>
            <a:ext cx="15545880" cy="679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155458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865880" y="288000"/>
            <a:ext cx="15773760" cy="33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428840" y="1886040"/>
            <a:ext cx="15545880" cy="679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939492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428840" y="54356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939492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68484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11941200" y="18860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42884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668484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11941200" y="5435640"/>
            <a:ext cx="500544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155458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65880" y="288000"/>
            <a:ext cx="15773760" cy="33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679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394920" y="54356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42884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394920" y="1886040"/>
            <a:ext cx="75862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428840" y="5435640"/>
            <a:ext cx="15545880" cy="324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69" descr=""/>
          <p:cNvPicPr/>
          <p:nvPr/>
        </p:nvPicPr>
        <p:blipFill>
          <a:blip r:embed="rId2"/>
          <a:stretch/>
        </p:blipFill>
        <p:spPr>
          <a:xfrm>
            <a:off x="2160" y="0"/>
            <a:ext cx="18282960" cy="102880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518120" y="9601920"/>
            <a:ext cx="411444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70" spc="-1" strike="noStrike">
                <a:solidFill>
                  <a:srgbClr val="ffffff"/>
                </a:solidFill>
                <a:latin typeface="Arial"/>
                <a:ea typeface="Arial"/>
              </a:rPr>
              <a:t>Celebrating 50 years of </a:t>
            </a:r>
            <a:endParaRPr b="0" lang="en-US" sz="127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70" spc="-1" strike="noStrike">
                <a:solidFill>
                  <a:srgbClr val="ffffff"/>
                </a:solidFill>
                <a:latin typeface="Arial"/>
                <a:ea typeface="Arial"/>
              </a:rPr>
              <a:t>Defence Science &amp; Technology</a:t>
            </a:r>
            <a:endParaRPr b="0" lang="en-US" sz="1270" spc="-1" strike="noStrike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78120" y="9601920"/>
            <a:ext cx="411444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Arial"/>
                <a:ea typeface="Arial"/>
              </a:rPr>
              <a:t>Official (Open)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" name="Google Shape;16;p70" descr=""/>
          <p:cNvPicPr/>
          <p:nvPr/>
        </p:nvPicPr>
        <p:blipFill>
          <a:blip r:embed="rId3"/>
          <a:stretch/>
        </p:blipFill>
        <p:spPr>
          <a:xfrm>
            <a:off x="2160" y="0"/>
            <a:ext cx="18282960" cy="10288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902120" y="873360"/>
            <a:ext cx="12128400" cy="107676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902120" y="2106720"/>
            <a:ext cx="12132720" cy="153108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1252440" y="9761760"/>
            <a:ext cx="15782400" cy="37764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0;p69" descr=""/>
          <p:cNvPicPr/>
          <p:nvPr/>
        </p:nvPicPr>
        <p:blipFill>
          <a:blip r:embed="rId2"/>
          <a:stretch/>
        </p:blipFill>
        <p:spPr>
          <a:xfrm>
            <a:off x="2160" y="0"/>
            <a:ext cx="18282960" cy="102880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1518120" y="9601920"/>
            <a:ext cx="411444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70" spc="-1" strike="noStrike">
                <a:solidFill>
                  <a:srgbClr val="ffffff"/>
                </a:solidFill>
                <a:latin typeface="Arial"/>
                <a:ea typeface="Arial"/>
              </a:rPr>
              <a:t>Celebrating 50 years of </a:t>
            </a:r>
            <a:endParaRPr b="0" lang="en-US" sz="127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70" spc="-1" strike="noStrike">
                <a:solidFill>
                  <a:srgbClr val="ffffff"/>
                </a:solidFill>
                <a:latin typeface="Arial"/>
                <a:ea typeface="Arial"/>
              </a:rPr>
              <a:t>Defence Science &amp; Technology</a:t>
            </a:r>
            <a:endParaRPr b="0" lang="en-US" sz="127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6378120" y="9601920"/>
            <a:ext cx="411444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Arial"/>
                <a:ea typeface="Arial"/>
              </a:rPr>
              <a:t>Official (Open)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428840" y="1886040"/>
            <a:ext cx="15545880" cy="67957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1865880" y="288000"/>
            <a:ext cx="15773760" cy="71964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13746960" y="9718200"/>
            <a:ext cx="4114440" cy="5472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B0E13A-C61C-4358-AE0B-62B3F7822675}" type="slidenum">
              <a:rPr b="1" lang="en" sz="127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27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wiki.ros.org/msg" TargetMode="External"/><Relationship Id="rId2" Type="http://schemas.openxmlformats.org/officeDocument/2006/relationships/hyperlink" Target="https://wiki.ros.org/srv" TargetMode="External"/><Relationship Id="rId3" Type="http://schemas.openxmlformats.org/officeDocument/2006/relationships/hyperlink" Target="https://wiki.ros.org/ROS/Tutorials/CreatingMsgAndSrv" TargetMode="External"/><Relationship Id="rId4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hyperlink" Target="https://github.com/Slamtec/rplidar_ros" TargetMode="External"/><Relationship Id="rId2" Type="http://schemas.openxmlformats.org/officeDocument/2006/relationships/hyperlink" Target="https://wiki.ros.org/ROS/Tutorials/MultipleMachines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programiz.com/cpp-programming/online-compiler/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902120" y="873360"/>
            <a:ext cx="12128400" cy="1076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ffffff"/>
                </a:solidFill>
                <a:latin typeface="Arial"/>
                <a:ea typeface="Arial"/>
              </a:rPr>
              <a:t>Introduction to ROS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4902120" y="1950120"/>
            <a:ext cx="12132720" cy="1531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Instructor: Lee Yueyu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3"/>
          <p:cNvSpPr txBox="1"/>
          <p:nvPr/>
        </p:nvSpPr>
        <p:spPr>
          <a:xfrm>
            <a:off x="1252440" y="9761760"/>
            <a:ext cx="15782400" cy="377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Example 1 - Hello world!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96840" y="2498760"/>
            <a:ext cx="16293960" cy="42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#include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&lt;iostream&gt;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main()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std::cout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&lt;&lt; </a:t>
            </a:r>
            <a:r>
              <a:rPr b="0" lang="en" sz="3600" spc="-1" strike="noStrike">
                <a:solidFill>
                  <a:srgbClr val="ff9900"/>
                </a:solidFill>
                <a:latin typeface="Arial"/>
                <a:ea typeface="Arial"/>
              </a:rPr>
              <a:t>“Hello world!”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return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0;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 rot="10800000">
            <a:off x="7166520" y="2872080"/>
            <a:ext cx="223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 rot="10800000">
            <a:off x="7166520" y="4506840"/>
            <a:ext cx="223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5"/>
          <p:cNvSpPr/>
          <p:nvPr/>
        </p:nvSpPr>
        <p:spPr>
          <a:xfrm rot="10800000">
            <a:off x="8301600" y="5151960"/>
            <a:ext cx="10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 rot="10800000">
            <a:off x="7166880" y="5821920"/>
            <a:ext cx="228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"/>
          <p:cNvSpPr/>
          <p:nvPr/>
        </p:nvSpPr>
        <p:spPr>
          <a:xfrm>
            <a:off x="9491760" y="2134080"/>
            <a:ext cx="890316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Import all code from </a:t>
            </a:r>
            <a:r>
              <a:rPr b="0" i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iostream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file before compilation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iostream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contains all the standard input/output functions, such as std::cout statements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9491760" y="4107600"/>
            <a:ext cx="10037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returnType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functionName(</a:t>
            </a: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9491760" y="5422320"/>
            <a:ext cx="10037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Function returns the same type declared in </a:t>
            </a: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returnType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9491760" y="4752000"/>
            <a:ext cx="9848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Function statements to perform the desired objective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996840" y="7632360"/>
            <a:ext cx="1650852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Note: The function “main” is the starting point of every C++ code by default.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Example 2 - addTwoIntegers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23520" y="3180600"/>
            <a:ext cx="8017920" cy="35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addTwoIntegers(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x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, 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y)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{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result = x + y;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return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result;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 rot="10800000">
            <a:off x="7330680" y="3683520"/>
            <a:ext cx="94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8276040" y="3261240"/>
            <a:ext cx="1001160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returnType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functionName (</a:t>
            </a: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argType1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argName1, </a:t>
            </a: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argType2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argName2)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 rot="10800000">
            <a:off x="7330680" y="5727600"/>
            <a:ext cx="94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6"/>
          <p:cNvSpPr/>
          <p:nvPr/>
        </p:nvSpPr>
        <p:spPr>
          <a:xfrm>
            <a:off x="8276040" y="5327640"/>
            <a:ext cx="11936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Function must return the same type declared in </a:t>
            </a: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returnType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8276040" y="4558320"/>
            <a:ext cx="11936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Function statements to perform the desired objective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 rot="10800000">
            <a:off x="7330680" y="4957920"/>
            <a:ext cx="94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Example 3 – Putting both together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47720" y="1903320"/>
            <a:ext cx="14282640" cy="69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#include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&lt;iostream&gt;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addTwoIntegers(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x , 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y) {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result = x + y;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return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 result;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main()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sum = addTwoIntegers(2, 3);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std::cout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&lt;&lt; </a:t>
            </a:r>
            <a:r>
              <a:rPr b="0" lang="en" sz="3600" spc="-1" strike="noStrike">
                <a:solidFill>
                  <a:srgbClr val="ffc000"/>
                </a:solidFill>
                <a:latin typeface="Arial"/>
                <a:ea typeface="Arial"/>
              </a:rPr>
              <a:t>“Sum is ”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&lt;&lt; sum &lt;&lt; 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std::endl;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return </a:t>
            </a: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0;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 rot="10800000">
            <a:off x="8001000" y="3552840"/>
            <a:ext cx="151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9517320" y="2937960"/>
            <a:ext cx="814716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Any auxiliary functions used should be declared/defined before the </a:t>
            </a:r>
            <a:r>
              <a:rPr b="0" i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main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function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12713760" y="7236360"/>
            <a:ext cx="4633560" cy="11451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Output: </a:t>
            </a:r>
            <a:r>
              <a:rPr b="0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Sum is 5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studentScores[5]; // Declares an array of 5 integers. Note: random initialization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studentScores[0] = 98;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studentScores[1] = 72;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studentScores[2] = 94;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studentScores[3] = 88;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studentScores[4] = 79;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Arrays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0115280" y="5321880"/>
            <a:ext cx="1145160" cy="1145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98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260800" y="5321880"/>
            <a:ext cx="1145160" cy="1145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72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2406320" y="5321880"/>
            <a:ext cx="1145160" cy="1145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94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13551480" y="5321880"/>
            <a:ext cx="1145160" cy="1145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88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4697000" y="5321880"/>
            <a:ext cx="1145160" cy="11451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79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7311600" y="5494320"/>
            <a:ext cx="302112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studentScores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10270440" y="4521600"/>
            <a:ext cx="834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[0]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11415960" y="4521600"/>
            <a:ext cx="834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[1]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12561480" y="4521600"/>
            <a:ext cx="834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[2]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13706640" y="4521600"/>
            <a:ext cx="834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[3]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14852160" y="4521600"/>
            <a:ext cx="834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[4]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1428840" y="7931160"/>
            <a:ext cx="160236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Note: C++, like most programming languages, starts index from 0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if</a:t>
            </a:r>
            <a:r>
              <a:rPr b="0" lang="en" sz="3600" spc="-1" strike="noStrike">
                <a:solidFill>
                  <a:srgbClr val="4472c4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(numStudents == 50){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doAction1();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else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doAction2();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</a:t>
            </a:r>
            <a:r>
              <a:rPr b="1" i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if-else</a:t>
            </a: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 conditions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numIterations = 5;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for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i = 0; i &lt; numIterations; i++){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doAction();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</a:t>
            </a:r>
            <a:r>
              <a:rPr b="1" i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 loops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i = 0;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while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(i &lt; 5) 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doAction();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 = i + 1;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</a:t>
            </a:r>
            <a:r>
              <a:rPr b="1" i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while</a:t>
            </a: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 loops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 rot="10800000">
            <a:off x="6037920" y="3139200"/>
            <a:ext cx="151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7661160" y="2770560"/>
            <a:ext cx="1062648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Condition to remain in loop. Be careful not to make an infinite loop!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numIterations = 5;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for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a5a5a5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 = 0; i &lt; numIterations; i++){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if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(i == 1) 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continue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if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(i == 3) 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break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doAction();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</a:t>
            </a:r>
            <a:r>
              <a:rPr b="1" i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continue</a:t>
            </a: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 / </a:t>
            </a:r>
            <a:r>
              <a:rPr b="1" i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break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outerScope = 5;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if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(true) {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innerScope = 10;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outerScope = 11;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std::cout &lt;&lt; outerScope &lt;&lt; std::endl; </a:t>
            </a:r>
            <a:r>
              <a:rPr b="0" lang="en" sz="3600" spc="-1" strike="noStrike">
                <a:solidFill>
                  <a:srgbClr val="38761d"/>
                </a:solidFill>
                <a:latin typeface="Arial"/>
                <a:ea typeface="Arial"/>
              </a:rPr>
              <a:t>// 11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Variable “innerScope” does not exist!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Scope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Pass by reference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47720" y="1420560"/>
            <a:ext cx="15932520" cy="804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#include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&lt;stdio.h&gt;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void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incrementCopy(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x) { </a:t>
            </a:r>
            <a:r>
              <a:rPr b="0" lang="en" sz="2800" spc="-1" strike="noStrike">
                <a:solidFill>
                  <a:srgbClr val="6aa84f"/>
                </a:solidFill>
                <a:latin typeface="Arial"/>
                <a:ea typeface="Arial"/>
              </a:rPr>
              <a:t>// Pass by copy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x = x + 5;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void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incrementReference(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int&amp;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x) { </a:t>
            </a:r>
            <a:r>
              <a:rPr b="0" lang="en" sz="2800" spc="-1" strike="noStrike">
                <a:solidFill>
                  <a:srgbClr val="6aa84f"/>
                </a:solidFill>
                <a:latin typeface="Arial"/>
                <a:ea typeface="Arial"/>
              </a:rPr>
              <a:t>// Pass by reference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x = x + 5;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int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int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y = 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incrementCopy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(</a:t>
            </a: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y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printf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(“output = %d”, y); </a:t>
            </a:r>
            <a:r>
              <a:rPr b="0" lang="en" sz="2800" spc="-1" strike="noStrike">
                <a:solidFill>
                  <a:srgbClr val="6aa84f"/>
                </a:solidFill>
                <a:latin typeface="Arial"/>
                <a:ea typeface="Arial"/>
              </a:rPr>
              <a:t>// output = 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incrementReference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(</a:t>
            </a: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y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ff"/>
                </a:solidFill>
                <a:latin typeface="Arial"/>
                <a:ea typeface="Arial"/>
              </a:rPr>
              <a:t>printf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(“output = %d”, y); </a:t>
            </a:r>
            <a:r>
              <a:rPr b="0" lang="en" sz="2800" spc="-1" strike="noStrike">
                <a:solidFill>
                  <a:srgbClr val="6aa84f"/>
                </a:solidFill>
                <a:latin typeface="Arial"/>
                <a:ea typeface="Arial"/>
              </a:rPr>
              <a:t>// output = 6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0755000" y="2095200"/>
            <a:ext cx="690912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Creates a copy of the argument.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Modifies the copy within the function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0755000" y="4047840"/>
            <a:ext cx="690912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Points to the memory of the argument. Modifies the argument directly.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 rot="10800000">
            <a:off x="9753120" y="2648520"/>
            <a:ext cx="100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6"/>
          <p:cNvSpPr/>
          <p:nvPr/>
        </p:nvSpPr>
        <p:spPr>
          <a:xfrm rot="10800000">
            <a:off x="9753120" y="4370040"/>
            <a:ext cx="100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 indent="-228240">
              <a:lnSpc>
                <a:spcPct val="90000"/>
              </a:lnSpc>
              <a:spcBef>
                <a:spcPts val="1054"/>
              </a:spcBef>
              <a:buClr>
                <a:srgbClr val="4472c4"/>
              </a:buClr>
              <a:buFont typeface="Arial"/>
              <a:buAutoNum type="arabicParenR"/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Robot Operating System (ROS) [2 hours]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Filesystem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Computation graphs (nodes, topics, messages, services, etc)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Turtlebot tutorial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Agenda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 is Command Line Scripting?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Google Shape;239;p20" descr=""/>
          <p:cNvPicPr/>
          <p:nvPr/>
        </p:nvPicPr>
        <p:blipFill>
          <a:blip r:embed="rId1"/>
          <a:stretch/>
        </p:blipFill>
        <p:spPr>
          <a:xfrm>
            <a:off x="807840" y="1879560"/>
            <a:ext cx="10477080" cy="3477600"/>
          </a:xfrm>
          <a:prstGeom prst="rect">
            <a:avLst/>
          </a:prstGeom>
          <a:ln>
            <a:noFill/>
          </a:ln>
        </p:spPr>
      </p:pic>
      <p:pic>
        <p:nvPicPr>
          <p:cNvPr id="189" name="Google Shape;240;p20" descr=""/>
          <p:cNvPicPr/>
          <p:nvPr/>
        </p:nvPicPr>
        <p:blipFill>
          <a:blip r:embed="rId2"/>
          <a:stretch/>
        </p:blipFill>
        <p:spPr>
          <a:xfrm>
            <a:off x="807840" y="5720760"/>
            <a:ext cx="10477080" cy="245700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1901600" y="2849040"/>
            <a:ext cx="60631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Graphic User Interface (GUI)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1901600" y="6080400"/>
            <a:ext cx="60631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Command Line Interface (CLI)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Terminal: Ctrl + Alt + 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624680" y="8541360"/>
            <a:ext cx="150379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It takes time getting used to it, but CLI is more efficient for programming!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Command Line Cheatsheet (Non-comprehensive!)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4" name="Table 2"/>
          <p:cNvGraphicFramePr/>
          <p:nvPr/>
        </p:nvGraphicFramePr>
        <p:xfrm>
          <a:off x="1915560" y="1550520"/>
          <a:ext cx="14456520" cy="7130880"/>
        </p:xfrm>
        <a:graphic>
          <a:graphicData uri="http://schemas.openxmlformats.org/drawingml/2006/table">
            <a:tbl>
              <a:tblPr/>
              <a:tblGrid>
                <a:gridCol w="3636720"/>
                <a:gridCol w="10819800"/>
              </a:tblGrid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Command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&lt; tab key &gt;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Autofill commands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&lt; up arrow key &gt;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Previous history commands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List files in current working 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pwd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Check current working 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cd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Change the current working 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cd ..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Change the current working directory up one level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cd ~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Change the current working directory to user’s home 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mkdir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directory-name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Make a new sub-directory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echo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string &gt;&gt; file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(1) Echo display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string</a:t>
                      </a: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as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stdout</a:t>
                      </a: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on terminal. (2) &gt;&gt; redirects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stdout</a:t>
                      </a: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to </a:t>
                      </a:r>
                      <a:r>
                        <a:rPr b="0" i="1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file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&lt; cmd1&gt; | &lt; cmd2&gt;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Pipe output from cmd1 as input to cmd2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482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export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 change an environment variable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5152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source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Execute (run) a bash script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5" name="CustomShape 3"/>
          <p:cNvSpPr/>
          <p:nvPr/>
        </p:nvSpPr>
        <p:spPr>
          <a:xfrm>
            <a:off x="2651040" y="8709840"/>
            <a:ext cx="129855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0000"/>
                </a:solidFill>
                <a:latin typeface="Arial"/>
                <a:ea typeface="Arial"/>
              </a:rPr>
              <a:t>NOTE: BE CAREFUL OF DANGEROUS COMMANDS!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Compilation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256;p22" descr=""/>
          <p:cNvPicPr/>
          <p:nvPr/>
        </p:nvPicPr>
        <p:blipFill>
          <a:blip r:embed="rId1"/>
          <a:stretch/>
        </p:blipFill>
        <p:spPr>
          <a:xfrm>
            <a:off x="1865880" y="2196000"/>
            <a:ext cx="14690880" cy="543960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942840" y="1618560"/>
            <a:ext cx="7245360" cy="7270560"/>
          </a:xfrm>
          <a:prstGeom prst="rect">
            <a:avLst/>
          </a:prstGeom>
          <a:noFill/>
          <a:ln w="5724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High-level source code (if-else, for-loops, etc)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10302840" y="1618560"/>
            <a:ext cx="6754320" cy="7270560"/>
          </a:xfrm>
          <a:prstGeom prst="rect">
            <a:avLst/>
          </a:prstGeom>
          <a:noFill/>
          <a:ln w="5724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Assembly language (binary)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10302840" y="1953720"/>
            <a:ext cx="27039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intermediaries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 is Cross-Platform Make (CMake)?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Google Shape;265;p23" descr=""/>
          <p:cNvPicPr/>
          <p:nvPr/>
        </p:nvPicPr>
        <p:blipFill>
          <a:blip r:embed="rId1"/>
          <a:stretch/>
        </p:blipFill>
        <p:spPr>
          <a:xfrm>
            <a:off x="623520" y="3851280"/>
            <a:ext cx="5519160" cy="312300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6142680" y="3851280"/>
            <a:ext cx="11714040" cy="31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Open-source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tool to build and compile C/C++ scripts (alternative to IDEs)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Out-of-source build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structure keeps source code and binaries cleanly separated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1 – Hello World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690840" y="4449240"/>
            <a:ext cx="1690596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add_executable(greetings main.cpp)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623520" y="1795680"/>
            <a:ext cx="1452996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Required functions: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 flipH="1" rot="10800000">
            <a:off x="7350840" y="5557680"/>
            <a:ext cx="2162160" cy="103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 rot="10800000">
            <a:off x="12662640" y="5602680"/>
            <a:ext cx="968760" cy="99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>
            <a:off x="5429160" y="6595200"/>
            <a:ext cx="38422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Name of .exe file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10240920" y="6595200"/>
            <a:ext cx="6780960" cy="20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Source files needed for this executable. You can specify multiple files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14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1 – Hello World</a:t>
            </a:r>
            <a:br/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5840" y="1244520"/>
            <a:ext cx="16445160" cy="82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mkdir src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cd src/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[~/DSOWOS_ws/HelloWorld/src]$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echo "" &gt;&gt; main.cpp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[~/DSOWOS_ws/HelloWorld/src]$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echo "" &gt;&gt; CMakeLists.txt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[~/DSOWOS_ws/HelloWorld/src]$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gedit main.cpp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[~/DSOWOS_ws/HelloWorld/src]$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gedit CMakeLists.txt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[~/DSOWOS_ws/HelloWorld/src]$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cd ..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mkdir build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cd build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[~/DSOWOS_ws/HelloWorld/build]$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cmake ../src</a:t>
            </a:r>
            <a:br/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-- Configuring done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-- Generating done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-- Build files have been written to: ~/DSOWOS_ws/HelloWorld/build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[~/DSOWOS_ws/HelloWorld/build]$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cmake --build .</a:t>
            </a:r>
            <a:br/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Scanning dependencies of target greetings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[ 50%] Building CXX object CMakeFiles/greetings.dir/main.cpp.o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[100%] Linking CXX executable greetings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[100%] Built target greetings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[~/DSOWOS_ws/HelloWorld/build]$ </a:t>
            </a:r>
            <a:r>
              <a:rPr b="0" lang="en" sz="2600" spc="-1" strike="noStrike">
                <a:solidFill>
                  <a:srgbClr val="0000ff"/>
                </a:solidFill>
                <a:latin typeface="Arial"/>
                <a:ea typeface="Arial"/>
              </a:rPr>
              <a:t>./greetings</a:t>
            </a:r>
            <a:br/>
            <a:r>
              <a:rPr b="0" lang="en" sz="2600" spc="-1" strike="noStrike">
                <a:solidFill>
                  <a:srgbClr val="ff9900"/>
                </a:solidFill>
                <a:latin typeface="Arial"/>
                <a:ea typeface="Arial"/>
              </a:rPr>
              <a:t>Hello World of Science Students!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3" name="Google Shape;284;p25" descr=""/>
          <p:cNvPicPr/>
          <p:nvPr/>
        </p:nvPicPr>
        <p:blipFill>
          <a:blip r:embed="rId1"/>
          <a:stretch/>
        </p:blipFill>
        <p:spPr>
          <a:xfrm>
            <a:off x="10449720" y="1982880"/>
            <a:ext cx="7558920" cy="13582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285;p25" descr=""/>
          <p:cNvPicPr/>
          <p:nvPr/>
        </p:nvPicPr>
        <p:blipFill>
          <a:blip r:embed="rId2"/>
          <a:stretch/>
        </p:blipFill>
        <p:spPr>
          <a:xfrm>
            <a:off x="10449720" y="3503520"/>
            <a:ext cx="4914720" cy="28008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 rot="10800000">
            <a:off x="9144360" y="3643560"/>
            <a:ext cx="111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 rot="10800000">
            <a:off x="9144360" y="3164040"/>
            <a:ext cx="111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 rot="10800000">
            <a:off x="8199000" y="5212080"/>
            <a:ext cx="111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9464400" y="4572720"/>
            <a:ext cx="86954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Points where cmake should search for source files. Builds binaries into cwd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11623320" y="6430680"/>
            <a:ext cx="562896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Build (compile and link) all files into current directory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 rot="10800000">
            <a:off x="9094680" y="6830280"/>
            <a:ext cx="237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>
            <a:off x="10717560" y="8391240"/>
            <a:ext cx="75589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ff"/>
                </a:solidFill>
                <a:latin typeface="Arial"/>
                <a:ea typeface="Arial"/>
              </a:rPr>
              <a:t>./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to execute the .exe file named “greetings”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 rot="10800000">
            <a:off x="8305200" y="8790840"/>
            <a:ext cx="237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– Workspaces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816200" y="5835960"/>
            <a:ext cx="19371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build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5580360" y="5835960"/>
            <a:ext cx="19371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4055760" y="7124400"/>
            <a:ext cx="4986720" cy="14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85104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3500" spc="-1" strike="noStrike">
                <a:solidFill>
                  <a:srgbClr val="000000"/>
                </a:solidFill>
                <a:latin typeface="Arial"/>
                <a:ea typeface="Arial"/>
              </a:rPr>
              <a:t>All source code</a:t>
            </a:r>
            <a:endParaRPr b="0" lang="en-US" sz="3500" spc="-1" strike="noStrike">
              <a:latin typeface="Arial"/>
            </a:endParaRPr>
          </a:p>
          <a:p>
            <a:pPr marL="85104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3500" spc="-1" strike="noStrike">
                <a:solidFill>
                  <a:srgbClr val="000000"/>
                </a:solidFill>
                <a:latin typeface="Arial"/>
                <a:ea typeface="Arial"/>
              </a:rPr>
              <a:t>CMakeLists.txt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9338760" y="7124400"/>
            <a:ext cx="5538240" cy="14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85104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3500" spc="-1" strike="noStrike">
                <a:solidFill>
                  <a:srgbClr val="000000"/>
                </a:solidFill>
                <a:latin typeface="Arial"/>
                <a:ea typeface="Arial"/>
              </a:rPr>
              <a:t>Intermediary obj files</a:t>
            </a:r>
            <a:endParaRPr b="0" lang="en-US" sz="3500" spc="-1" strike="noStrike">
              <a:latin typeface="Arial"/>
            </a:endParaRPr>
          </a:p>
          <a:p>
            <a:pPr marL="85104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3500" spc="-1" strike="noStrike">
                <a:solidFill>
                  <a:srgbClr val="000000"/>
                </a:solidFill>
                <a:latin typeface="Arial"/>
                <a:ea typeface="Arial"/>
              </a:rPr>
              <a:t>Executable/library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228" name="Google Shape;303;p26" descr="Open folder"/>
          <p:cNvPicPr/>
          <p:nvPr/>
        </p:nvPicPr>
        <p:blipFill>
          <a:blip r:embed="rId1"/>
          <a:stretch/>
        </p:blipFill>
        <p:spPr>
          <a:xfrm>
            <a:off x="10683000" y="3625200"/>
            <a:ext cx="2203200" cy="220320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304;p26" descr="Open folder"/>
          <p:cNvPicPr/>
          <p:nvPr/>
        </p:nvPicPr>
        <p:blipFill>
          <a:blip r:embed="rId2"/>
          <a:stretch/>
        </p:blipFill>
        <p:spPr>
          <a:xfrm>
            <a:off x="5449320" y="3625200"/>
            <a:ext cx="2203200" cy="220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2 - CalculateAndPrint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23520" y="1512720"/>
            <a:ext cx="16559640" cy="71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Problem Statement: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Let’s make a mini ‘calculator’ which imports a function from a custom library (named ‘printer’)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Directory Structure: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CalculateAndPrint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CMakeLists.txt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calculator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calculator.cpp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CMakeLists.txt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printer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printer.cpp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printer.h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CMakeLists.txt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07840" y="1563120"/>
            <a:ext cx="1544976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add_library(printerlib printer.cpp printer.h)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2 - Printer Library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 flipH="1" rot="10800000">
            <a:off x="4704120" y="2660400"/>
            <a:ext cx="2629080" cy="99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 rot="10800000">
            <a:off x="9755640" y="2660400"/>
            <a:ext cx="462240" cy="90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3043800" y="3653280"/>
            <a:ext cx="33206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Name of library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7333920" y="3653280"/>
            <a:ext cx="67809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Source files needed for this library. You can specify multiple files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 flipH="1" rot="10800000">
            <a:off x="11463480" y="2534040"/>
            <a:ext cx="484560" cy="100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"/>
          <p:cNvSpPr/>
          <p:nvPr/>
        </p:nvSpPr>
        <p:spPr>
          <a:xfrm>
            <a:off x="2006640" y="5276520"/>
            <a:ext cx="1335456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target_include_directories(printerlib PUBLIC 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 flipH="1" rot="10800000">
            <a:off x="8266680" y="6384600"/>
            <a:ext cx="2149920" cy="8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0"/>
          <p:cNvSpPr/>
          <p:nvPr/>
        </p:nvSpPr>
        <p:spPr>
          <a:xfrm>
            <a:off x="6605640" y="7207560"/>
            <a:ext cx="33206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Name of library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" name="CustomShape 11"/>
          <p:cNvSpPr/>
          <p:nvPr/>
        </p:nvSpPr>
        <p:spPr>
          <a:xfrm flipH="1" rot="10800000">
            <a:off x="11587680" y="6385320"/>
            <a:ext cx="477360" cy="82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2"/>
          <p:cNvSpPr/>
          <p:nvPr/>
        </p:nvSpPr>
        <p:spPr>
          <a:xfrm>
            <a:off x="9926640" y="7207560"/>
            <a:ext cx="332064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External projects can also ‘see’ the header paths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4" name="CustomShape 13"/>
          <p:cNvSpPr/>
          <p:nvPr/>
        </p:nvSpPr>
        <p:spPr>
          <a:xfrm rot="10800000">
            <a:off x="13563360" y="6264000"/>
            <a:ext cx="1128960" cy="85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4"/>
          <p:cNvSpPr/>
          <p:nvPr/>
        </p:nvSpPr>
        <p:spPr>
          <a:xfrm>
            <a:off x="14114880" y="7207560"/>
            <a:ext cx="2950920" cy="20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Path to header. “.” means same directory as CMakeLists.txt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15"/>
          <p:cNvSpPr/>
          <p:nvPr/>
        </p:nvSpPr>
        <p:spPr>
          <a:xfrm flipH="1" rot="10800000">
            <a:off x="2795040" y="6384960"/>
            <a:ext cx="2149920" cy="8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6"/>
          <p:cNvSpPr/>
          <p:nvPr/>
        </p:nvSpPr>
        <p:spPr>
          <a:xfrm>
            <a:off x="816480" y="7207560"/>
            <a:ext cx="462636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Specifies the directories to find the header files required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2 – Calculator executable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858040" y="4564080"/>
            <a:ext cx="1192392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target_link_libraries(calculator printerlib)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865880" y="3060720"/>
            <a:ext cx="14000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add_executable(calculator calculator.cpp)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 flipH="1" rot="10800000">
            <a:off x="7979400" y="5725080"/>
            <a:ext cx="1523520" cy="131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 rot="10800000">
            <a:off x="12201840" y="5724720"/>
            <a:ext cx="806040" cy="106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6"/>
          <p:cNvSpPr/>
          <p:nvPr/>
        </p:nvSpPr>
        <p:spPr>
          <a:xfrm>
            <a:off x="5833800" y="7036920"/>
            <a:ext cx="42897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Name of executable that relies on 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11761560" y="6873480"/>
            <a:ext cx="48675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List of libraries that ‘calculator’ needs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 flipH="1" rot="10800000">
            <a:off x="3176280" y="5880600"/>
            <a:ext cx="1815120" cy="103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"/>
          <p:cNvSpPr/>
          <p:nvPr/>
        </p:nvSpPr>
        <p:spPr>
          <a:xfrm>
            <a:off x="862560" y="6911640"/>
            <a:ext cx="46263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Specifies the libraries that the target depend 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 is Robot Operating System (ROS)?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904440" y="3084480"/>
            <a:ext cx="360" cy="45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7373520" y="2701440"/>
            <a:ext cx="9941040" cy="53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Open-source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software development kit for robotics applications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Widely-used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by robotics institutions worldwide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Provides a framework for collaboration </a:t>
            </a:r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Enables reusing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of various packages 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(e.g. sensors, algorithms, simulator, etc)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9" name="Google Shape;82;p3" descr=""/>
          <p:cNvPicPr/>
          <p:nvPr/>
        </p:nvPicPr>
        <p:blipFill>
          <a:blip r:embed="rId1"/>
          <a:stretch/>
        </p:blipFill>
        <p:spPr>
          <a:xfrm>
            <a:off x="1337760" y="3843360"/>
            <a:ext cx="4631400" cy="260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CMake Example 2 – Putting all together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623520" y="1520280"/>
            <a:ext cx="7542360" cy="74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Directory Structure: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CalculateAndPrint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 CMakeLists.txt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 calculator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calculator.cpp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CMakeLists.txt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 printer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printer.cpp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printer.h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&gt;&gt; CMakeLists.txt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5763600" y="4705560"/>
            <a:ext cx="272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"/>
          <p:cNvSpPr/>
          <p:nvPr/>
        </p:nvSpPr>
        <p:spPr>
          <a:xfrm>
            <a:off x="8739000" y="3967200"/>
            <a:ext cx="6576840" cy="14634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add_subdirectory(printer)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add_subdirectory(calculator)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Create a simple game of in-between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with CMake – Exercise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428840" y="2727360"/>
            <a:ext cx="14899320" cy="67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#include &lt;iostream&gt;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#include &lt;stdlib.h&gt;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/* srand, rand */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#include &lt;time.h&gt; 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/* time */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 main(){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srand(time(NULL)); // Initialize random seed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std::cout &lt;&lt; "Welcome to the Between game" &lt;&lt; std::endl;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 ans = rand() % 100 + 1; // range from 1 -- 100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// Add variables here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while ( XXXX ) {</a:t>
            </a:r>
            <a:endParaRPr b="0" lang="en-US" sz="2800" spc="-1" strike="noStrike">
              <a:latin typeface="Arial"/>
            </a:endParaRPr>
          </a:p>
          <a:p>
            <a:pPr marL="914400" indent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// Define game logic here!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Agenda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581120" y="2038320"/>
            <a:ext cx="15545880" cy="67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1) Programming in Linux [1.5 hours]</a:t>
            </a:r>
            <a:endParaRPr b="0" lang="en-US" sz="3600" spc="-1" strike="noStrike">
              <a:latin typeface="Arial"/>
            </a:endParaRPr>
          </a:p>
          <a:p>
            <a:pPr lvl="1" marL="1053720" indent="-57132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C++ programming</a:t>
            </a:r>
            <a:endParaRPr b="0" lang="en-US" sz="3600" spc="-1" strike="noStrike">
              <a:latin typeface="Arial"/>
            </a:endParaRPr>
          </a:p>
          <a:p>
            <a:pPr lvl="1" marL="1053720" indent="-57132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Command line scripting</a:t>
            </a:r>
            <a:endParaRPr b="0" lang="en-US" sz="3600" spc="-1" strike="noStrike">
              <a:latin typeface="Arial"/>
            </a:endParaRPr>
          </a:p>
          <a:p>
            <a:pPr lvl="1" marL="1053720" indent="-57132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Cross-platform make (CMake) </a:t>
            </a:r>
            <a:endParaRPr b="0" lang="en-US" sz="3600" spc="-1" strike="noStrike">
              <a:latin typeface="Arial"/>
            </a:endParaRPr>
          </a:p>
          <a:p>
            <a:pPr marL="964800" indent="-253440">
              <a:lnSpc>
                <a:spcPct val="90000"/>
              </a:lnSpc>
              <a:spcBef>
                <a:spcPts val="527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482400">
              <a:lnSpc>
                <a:spcPct val="90000"/>
              </a:lnSpc>
              <a:spcBef>
                <a:spcPts val="527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---- Break [30 mins] ----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2) Robot Operating System (ROS) [2 hours]</a:t>
            </a:r>
            <a:endParaRPr b="0" lang="en-US" sz="3600" spc="-1" strike="noStrike"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Filesystem</a:t>
            </a:r>
            <a:endParaRPr b="0" lang="en-US" sz="3600" spc="-1" strike="noStrike"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Computation graphs (nodes, topics, messages, services, etc)</a:t>
            </a:r>
            <a:endParaRPr b="0" lang="en-US" sz="3600" spc="-1" strike="noStrike">
              <a:latin typeface="Arial"/>
            </a:endParaRPr>
          </a:p>
          <a:p>
            <a:pPr lvl="1" marL="964800" indent="-482040">
              <a:lnSpc>
                <a:spcPct val="90000"/>
              </a:lnSpc>
              <a:spcBef>
                <a:spcPts val="52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Turtlebot tutorial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Roadmap to understanding ROS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9170640" y="1857240"/>
            <a:ext cx="8947440" cy="376596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765000" y="5623920"/>
            <a:ext cx="8249760" cy="266112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"/>
          <p:cNvSpPr/>
          <p:nvPr/>
        </p:nvSpPr>
        <p:spPr>
          <a:xfrm>
            <a:off x="9608040" y="5623920"/>
            <a:ext cx="8249760" cy="3432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Robot Software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765000" y="2238480"/>
            <a:ext cx="39956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C++ Programming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5019120" y="2238480"/>
            <a:ext cx="39956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CMake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9604080" y="2238480"/>
            <a:ext cx="80600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Robot Operating System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3" name="Google Shape;376;p33" descr=""/>
          <p:cNvPicPr/>
          <p:nvPr/>
        </p:nvPicPr>
        <p:blipFill>
          <a:blip r:embed="rId1"/>
          <a:stretch/>
        </p:blipFill>
        <p:spPr>
          <a:xfrm>
            <a:off x="2103480" y="6170400"/>
            <a:ext cx="1318680" cy="1568160"/>
          </a:xfrm>
          <a:prstGeom prst="rect">
            <a:avLst/>
          </a:prstGeom>
          <a:ln>
            <a:noFill/>
          </a:ln>
        </p:spPr>
      </p:pic>
      <p:pic>
        <p:nvPicPr>
          <p:cNvPr id="274" name="Google Shape;377;p33" descr=""/>
          <p:cNvPicPr/>
          <p:nvPr/>
        </p:nvPicPr>
        <p:blipFill>
          <a:blip r:embed="rId2"/>
          <a:stretch/>
        </p:blipFill>
        <p:spPr>
          <a:xfrm>
            <a:off x="2161080" y="2747160"/>
            <a:ext cx="1438560" cy="161640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4773960" y="3299400"/>
            <a:ext cx="56664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9"/>
          <p:cNvSpPr/>
          <p:nvPr/>
        </p:nvSpPr>
        <p:spPr>
          <a:xfrm>
            <a:off x="9023760" y="3299400"/>
            <a:ext cx="79452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Google Shape;380;p33" descr=""/>
          <p:cNvPicPr/>
          <p:nvPr/>
        </p:nvPicPr>
        <p:blipFill>
          <a:blip r:embed="rId3"/>
          <a:stretch/>
        </p:blipFill>
        <p:spPr>
          <a:xfrm>
            <a:off x="5817960" y="2938680"/>
            <a:ext cx="2397960" cy="1356840"/>
          </a:xfrm>
          <a:prstGeom prst="rect">
            <a:avLst/>
          </a:prstGeom>
          <a:ln>
            <a:noFill/>
          </a:ln>
        </p:spPr>
      </p:pic>
      <p:sp>
        <p:nvSpPr>
          <p:cNvPr id="278" name="CustomShape 10"/>
          <p:cNvSpPr/>
          <p:nvPr/>
        </p:nvSpPr>
        <p:spPr>
          <a:xfrm>
            <a:off x="6733440" y="5130720"/>
            <a:ext cx="566640" cy="778320"/>
          </a:xfrm>
          <a:prstGeom prst="upDownArrow">
            <a:avLst>
              <a:gd name="adj1" fmla="val 45450"/>
              <a:gd name="adj2" fmla="val 50000"/>
            </a:avLst>
          </a:prstGeom>
          <a:solidFill>
            <a:srgbClr val="999999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1"/>
          <p:cNvSpPr/>
          <p:nvPr/>
        </p:nvSpPr>
        <p:spPr>
          <a:xfrm rot="5400000">
            <a:off x="13350960" y="5156280"/>
            <a:ext cx="56664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Google Shape;383;p33" descr=""/>
          <p:cNvPicPr/>
          <p:nvPr/>
        </p:nvPicPr>
        <p:blipFill>
          <a:blip r:embed="rId4"/>
          <a:stretch/>
        </p:blipFill>
        <p:spPr>
          <a:xfrm>
            <a:off x="12620520" y="5842080"/>
            <a:ext cx="2224800" cy="2224800"/>
          </a:xfrm>
          <a:prstGeom prst="rect">
            <a:avLst/>
          </a:prstGeom>
          <a:ln>
            <a:noFill/>
          </a:ln>
        </p:spPr>
      </p:pic>
      <p:sp>
        <p:nvSpPr>
          <p:cNvPr id="281" name="CustomShape 12"/>
          <p:cNvSpPr/>
          <p:nvPr/>
        </p:nvSpPr>
        <p:spPr>
          <a:xfrm>
            <a:off x="2479680" y="5130720"/>
            <a:ext cx="566640" cy="778320"/>
          </a:xfrm>
          <a:prstGeom prst="upDownArrow">
            <a:avLst>
              <a:gd name="adj1" fmla="val 45450"/>
              <a:gd name="adj2" fmla="val 50000"/>
            </a:avLst>
          </a:prstGeom>
          <a:solidFill>
            <a:srgbClr val="999999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3"/>
          <p:cNvSpPr/>
          <p:nvPr/>
        </p:nvSpPr>
        <p:spPr>
          <a:xfrm>
            <a:off x="3699360" y="6338880"/>
            <a:ext cx="41972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Linux</a:t>
            </a:r>
            <a:br/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command line scripting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3" name="Google Shape;386;p33" descr=""/>
          <p:cNvPicPr/>
          <p:nvPr/>
        </p:nvPicPr>
        <p:blipFill>
          <a:blip r:embed="rId5"/>
          <a:stretch/>
        </p:blipFill>
        <p:spPr>
          <a:xfrm>
            <a:off x="11535480" y="2300760"/>
            <a:ext cx="4197240" cy="23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– Environment Set-up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Google Shape;392;p34" descr=""/>
          <p:cNvPicPr/>
          <p:nvPr/>
        </p:nvPicPr>
        <p:blipFill>
          <a:blip r:embed="rId1"/>
          <a:srcRect l="0" t="5131" r="0" b="0"/>
          <a:stretch/>
        </p:blipFill>
        <p:spPr>
          <a:xfrm>
            <a:off x="741600" y="2539080"/>
            <a:ext cx="10602720" cy="373608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 flipH="1">
            <a:off x="8083080" y="2192040"/>
            <a:ext cx="2121840" cy="48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10333080" y="1738800"/>
            <a:ext cx="47048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Find the word ROS in ‘env’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741600" y="6622920"/>
            <a:ext cx="15258600" cy="24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Bash terminal needs to know that ROS variables and its commands exists.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Either command “source /opt/ros/noetic/setup.bash” everytime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Or modify ~/.</a:t>
            </a:r>
            <a:r>
              <a:rPr b="0" i="1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bashrc</a:t>
            </a:r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 file directly!</a:t>
            </a:r>
            <a:br/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Why? ~/.bashrc file is always ran when terminal is open!</a:t>
            </a:r>
            <a:br/>
            <a:r>
              <a:rPr b="0" lang="en" sz="2700" spc="-1" strike="noStrike">
                <a:solidFill>
                  <a:srgbClr val="000000"/>
                </a:solidFill>
                <a:latin typeface="Arial"/>
                <a:ea typeface="Arial"/>
              </a:rPr>
              <a:t>How? echo “source /opt/ros/noetic/setup.bash” &gt;&gt; ~/.bashrc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To initialize a preliminary workspace: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mkdir -p ~/catkin_ws/src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cd ~/catkin_ws/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catkin_make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Similarly, to import directory packages, 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echo “source devel/setup.bash” &gt;&gt; ~/.bashrc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– Environment Set-up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 rot="10800000">
            <a:off x="7348320" y="3181320"/>
            <a:ext cx="200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9392040" y="2781720"/>
            <a:ext cx="6401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-p allows recursive directory creation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– Catkin Workspaces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13122000" y="5942160"/>
            <a:ext cx="19371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devel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8175240" y="5942160"/>
            <a:ext cx="19371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build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3228480" y="5942160"/>
            <a:ext cx="19371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2164680" y="7174080"/>
            <a:ext cx="424332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73656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All ‘packages’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6786720" y="7174080"/>
            <a:ext cx="4714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73656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Intermediary obj files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11917800" y="7174080"/>
            <a:ext cx="4345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73656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Executable/library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0" name="CustomShape 8"/>
          <p:cNvSpPr/>
          <p:nvPr/>
        </p:nvSpPr>
        <p:spPr>
          <a:xfrm>
            <a:off x="2075400" y="3114720"/>
            <a:ext cx="4243320" cy="518904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Google Shape;416;p36" descr="Open folder"/>
          <p:cNvPicPr/>
          <p:nvPr/>
        </p:nvPicPr>
        <p:blipFill>
          <a:blip r:embed="rId1"/>
          <a:stretch/>
        </p:blipFill>
        <p:spPr>
          <a:xfrm>
            <a:off x="3108240" y="3625200"/>
            <a:ext cx="2203200" cy="220320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417;p36" descr="Open folder"/>
          <p:cNvPicPr/>
          <p:nvPr/>
        </p:nvPicPr>
        <p:blipFill>
          <a:blip r:embed="rId2"/>
          <a:stretch/>
        </p:blipFill>
        <p:spPr>
          <a:xfrm>
            <a:off x="8042040" y="3625200"/>
            <a:ext cx="2203200" cy="220320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418;p36" descr="Open folder"/>
          <p:cNvPicPr/>
          <p:nvPr/>
        </p:nvPicPr>
        <p:blipFill>
          <a:blip r:embed="rId3"/>
          <a:stretch/>
        </p:blipFill>
        <p:spPr>
          <a:xfrm>
            <a:off x="12988800" y="3625200"/>
            <a:ext cx="2203200" cy="220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– File System Level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623520" y="1350360"/>
            <a:ext cx="10978560" cy="804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catkin_ws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src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Package 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src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include (optional)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msg / srv (optional)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CMakeLists.txt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package.xml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Package 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src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include (optional)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CMakeLists.txt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&gt;&gt;&gt; package.xml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CMakeLists.txt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build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 devel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9144000" y="3300480"/>
            <a:ext cx="7472520" cy="7927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Each package can have multiple nodes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8229600" y="2486160"/>
            <a:ext cx="542520" cy="24285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452960" y="2845440"/>
            <a:ext cx="14784120" cy="498744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Master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Conceptual Overview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822320" y="4306320"/>
            <a:ext cx="2144520" cy="1145160"/>
          </a:xfrm>
          <a:prstGeom prst="ellipse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Node 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3700880" y="4306320"/>
            <a:ext cx="2144520" cy="1145160"/>
          </a:xfrm>
          <a:prstGeom prst="ellipse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Node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5605200" y="3529440"/>
            <a:ext cx="2052360" cy="76104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Topic 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3" name="CustomShape 6"/>
          <p:cNvSpPr/>
          <p:nvPr/>
        </p:nvSpPr>
        <p:spPr>
          <a:xfrm>
            <a:off x="5605200" y="4498200"/>
            <a:ext cx="2052360" cy="76104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Topic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4" name="CustomShape 7"/>
          <p:cNvSpPr/>
          <p:nvPr/>
        </p:nvSpPr>
        <p:spPr>
          <a:xfrm>
            <a:off x="5605200" y="5466960"/>
            <a:ext cx="2052360" cy="76104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 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5" name="CustomShape 8"/>
          <p:cNvSpPr/>
          <p:nvPr/>
        </p:nvSpPr>
        <p:spPr>
          <a:xfrm>
            <a:off x="1452960" y="8111160"/>
            <a:ext cx="7218720" cy="761040"/>
          </a:xfrm>
          <a:prstGeom prst="rect">
            <a:avLst/>
          </a:prstGeom>
          <a:solidFill>
            <a:srgbClr val="fff2cc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Parameter 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6" name="CustomShape 9"/>
          <p:cNvSpPr/>
          <p:nvPr/>
        </p:nvSpPr>
        <p:spPr>
          <a:xfrm rot="10800000">
            <a:off x="7657920" y="3909960"/>
            <a:ext cx="604296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0"/>
          <p:cNvSpPr/>
          <p:nvPr/>
        </p:nvSpPr>
        <p:spPr>
          <a:xfrm>
            <a:off x="3967200" y="4879080"/>
            <a:ext cx="163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1"/>
          <p:cNvSpPr/>
          <p:nvPr/>
        </p:nvSpPr>
        <p:spPr>
          <a:xfrm>
            <a:off x="3967200" y="4879080"/>
            <a:ext cx="1637640" cy="9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2"/>
          <p:cNvSpPr/>
          <p:nvPr/>
        </p:nvSpPr>
        <p:spPr>
          <a:xfrm>
            <a:off x="14447880" y="8327160"/>
            <a:ext cx="100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3"/>
          <p:cNvSpPr/>
          <p:nvPr/>
        </p:nvSpPr>
        <p:spPr>
          <a:xfrm>
            <a:off x="12870360" y="7913880"/>
            <a:ext cx="1960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rosmsg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1" name="CustomShape 14"/>
          <p:cNvSpPr/>
          <p:nvPr/>
        </p:nvSpPr>
        <p:spPr>
          <a:xfrm>
            <a:off x="7657560" y="4879080"/>
            <a:ext cx="604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5"/>
          <p:cNvSpPr/>
          <p:nvPr/>
        </p:nvSpPr>
        <p:spPr>
          <a:xfrm flipH="1" rot="10800000">
            <a:off x="7657920" y="4879080"/>
            <a:ext cx="604296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6"/>
          <p:cNvSpPr/>
          <p:nvPr/>
        </p:nvSpPr>
        <p:spPr>
          <a:xfrm>
            <a:off x="14447880" y="9042480"/>
            <a:ext cx="100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7"/>
          <p:cNvSpPr/>
          <p:nvPr/>
        </p:nvSpPr>
        <p:spPr>
          <a:xfrm>
            <a:off x="12870360" y="8551080"/>
            <a:ext cx="1960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rossrv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5" name="CustomShape 18"/>
          <p:cNvSpPr/>
          <p:nvPr/>
        </p:nvSpPr>
        <p:spPr>
          <a:xfrm>
            <a:off x="7657560" y="7549920"/>
            <a:ext cx="320040" cy="79992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– Useful Commands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27" name="Table 2"/>
          <p:cNvGraphicFramePr/>
          <p:nvPr/>
        </p:nvGraphicFramePr>
        <p:xfrm>
          <a:off x="1915560" y="1828800"/>
          <a:ext cx="14456520" cy="5981760"/>
        </p:xfrm>
        <a:graphic>
          <a:graphicData uri="http://schemas.openxmlformats.org/drawingml/2006/table">
            <a:tbl>
              <a:tblPr/>
              <a:tblGrid>
                <a:gridCol w="3636720"/>
                <a:gridCol w="10819800"/>
              </a:tblGrid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Command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rospack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ROS all packages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88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Initialize ROS Master, Parameter Server and logging node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rostopic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active ROS topics 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rosservice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active ROS services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rosparam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active ROS parameters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rosmsg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all ROS messages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rossrv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Utilities for all ROS services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048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rosrun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Run a node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9040"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roslaunch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82520" rIns="18252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Run a launch script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82520" marR="1825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87;p4" descr=""/>
          <p:cNvPicPr/>
          <p:nvPr/>
        </p:nvPicPr>
        <p:blipFill>
          <a:blip r:embed="rId1"/>
          <a:stretch/>
        </p:blipFill>
        <p:spPr>
          <a:xfrm>
            <a:off x="3486240" y="2025360"/>
            <a:ext cx="11315160" cy="623772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Which OS supports ROS?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try to figure out ROS with a cute demonstrator!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Open 2 terminals and key in the following: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Terminal 1 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roscore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Terminal 2 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rosrun turtlesim turtlesim_node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The screen on the right should appear!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Note: Everyone’s turtle is random :)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Turtlebot Demonstrator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Google Shape;461;p40" descr=""/>
          <p:cNvPicPr/>
          <p:nvPr/>
        </p:nvPicPr>
        <p:blipFill>
          <a:blip r:embed="rId1"/>
          <a:stretch/>
        </p:blipFill>
        <p:spPr>
          <a:xfrm>
            <a:off x="12714120" y="2223360"/>
            <a:ext cx="4925520" cy="5288400"/>
          </a:xfrm>
          <a:prstGeom prst="rect">
            <a:avLst/>
          </a:prstGeom>
          <a:ln>
            <a:noFill/>
          </a:ln>
        </p:spPr>
      </p:pic>
      <p:sp>
        <p:nvSpPr>
          <p:cNvPr id="331" name="CustomShape 3"/>
          <p:cNvSpPr/>
          <p:nvPr/>
        </p:nvSpPr>
        <p:spPr>
          <a:xfrm flipH="1">
            <a:off x="4851720" y="4752360"/>
            <a:ext cx="599760" cy="66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"/>
          <p:cNvSpPr/>
          <p:nvPr/>
        </p:nvSpPr>
        <p:spPr>
          <a:xfrm>
            <a:off x="4667400" y="4060440"/>
            <a:ext cx="2905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Package name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 flipH="1">
            <a:off x="7296120" y="4867560"/>
            <a:ext cx="6685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7666200" y="4060440"/>
            <a:ext cx="15908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Node name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 topic is akin to a ‘conversation space’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What topics are available?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rostopic list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/rosout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/rosout_agg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/turtle1/cmd_vel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/turtle1/color_sensor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/turtle1/pose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9376560" y="6890400"/>
            <a:ext cx="7898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Is there a better way to visualize these?!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8" name="Google Shape;473;p41" descr=""/>
          <p:cNvPicPr/>
          <p:nvPr/>
        </p:nvPicPr>
        <p:blipFill>
          <a:blip r:embed="rId1"/>
          <a:stretch/>
        </p:blipFill>
        <p:spPr>
          <a:xfrm>
            <a:off x="10932480" y="2103120"/>
            <a:ext cx="4786920" cy="478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rqt_graph is a useful ROS package that can be used to display ROS computation graphs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rosrun rqt_graph rqt_graph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Legend: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Ovals – Nodes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Rectangles – Topics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Larger rectangle – Namespace group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Displaying ROS connections with rqt_graph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Google Shape;480;p42" descr=""/>
          <p:cNvPicPr/>
          <p:nvPr/>
        </p:nvPicPr>
        <p:blipFill>
          <a:blip r:embed="rId1"/>
          <a:srcRect l="28933" t="33538" r="24271" b="14966"/>
          <a:stretch/>
        </p:blipFill>
        <p:spPr>
          <a:xfrm>
            <a:off x="9510120" y="3373200"/>
            <a:ext cx="8129160" cy="50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try to ‘listen’ into a topic, /turtle1/pose: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rostopic echo /turtle1/pose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x: 5.544444561004639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y: 5.544444561004639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theta: 0.0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linear_velocity: 0.0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angular_velocity: 0.0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Echo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Google Shape;487;p43" descr=""/>
          <p:cNvPicPr/>
          <p:nvPr/>
        </p:nvPicPr>
        <p:blipFill>
          <a:blip r:embed="rId1"/>
          <a:stretch/>
        </p:blipFill>
        <p:spPr>
          <a:xfrm>
            <a:off x="7031520" y="4617720"/>
            <a:ext cx="10978560" cy="35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rostopic echo /turtle1/cmd_vel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&lt; no available data &gt;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Echo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 rot="10800000">
            <a:off x="6204960" y="3290400"/>
            <a:ext cx="239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8868240" y="2890800"/>
            <a:ext cx="8960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Why? Because we have no input to cmd_vel yet!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9" name="Google Shape;496;p44" descr=""/>
          <p:cNvPicPr/>
          <p:nvPr/>
        </p:nvPicPr>
        <p:blipFill>
          <a:blip r:embed="rId1"/>
          <a:stretch/>
        </p:blipFill>
        <p:spPr>
          <a:xfrm>
            <a:off x="1801440" y="4936680"/>
            <a:ext cx="13072320" cy="4201560"/>
          </a:xfrm>
          <a:prstGeom prst="rect">
            <a:avLst/>
          </a:prstGeom>
          <a:ln>
            <a:noFill/>
          </a:ln>
        </p:spPr>
      </p:pic>
      <p:sp>
        <p:nvSpPr>
          <p:cNvPr id="350" name="CustomShape 5"/>
          <p:cNvSpPr/>
          <p:nvPr/>
        </p:nvSpPr>
        <p:spPr>
          <a:xfrm flipH="1">
            <a:off x="7496280" y="3691080"/>
            <a:ext cx="5852160" cy="315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give the turtlebot a cmd_vel.. But what data structure (i.e. message) to send?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Understanding messages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1428840" y="3244320"/>
            <a:ext cx="14484240" cy="62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$ rostopic type /turtle1/cmd_vel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geometry_msgs/Twist</a:t>
            </a:r>
            <a:br/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$ rosmsg show geometry_msgs/Twist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geometry_msgs/Vector3 linear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x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y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z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geometry_msgs/Vector3 angular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x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y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float64 z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 rot="10800000">
            <a:off x="8001360" y="5130720"/>
            <a:ext cx="8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5"/>
          <p:cNvSpPr/>
          <p:nvPr/>
        </p:nvSpPr>
        <p:spPr>
          <a:xfrm>
            <a:off x="9144000" y="473076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rosmsg show displays the data structure of the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 rot="10800000">
            <a:off x="8001360" y="3746520"/>
            <a:ext cx="8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7"/>
          <p:cNvSpPr/>
          <p:nvPr/>
        </p:nvSpPr>
        <p:spPr>
          <a:xfrm>
            <a:off x="9144000" y="334692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rostopic type displays the type of message used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We now know what turtlebot is expecting to receive via ‘cmd_vel’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publish some data into it directly!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Pub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Google Shape;515;p46" descr=""/>
          <p:cNvPicPr/>
          <p:nvPr/>
        </p:nvPicPr>
        <p:blipFill>
          <a:blip r:embed="rId1"/>
          <a:stretch/>
        </p:blipFill>
        <p:spPr>
          <a:xfrm>
            <a:off x="12145680" y="3196080"/>
            <a:ext cx="4398840" cy="472320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1428840" y="3483000"/>
            <a:ext cx="13976640" cy="63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$ rostopic pub /turtle1/cmd_vel geometry_msgs/Twist "linear: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x: 1.0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y: 1.0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z: 0.0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angular: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x: 0.0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y: 0.0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z: 1.0"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 publishing and latching message. Press ctrl-C to terminate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Alternatively,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$ rostopic pub /turtle1/cmd_vel geometry_msgs/Twist ‘[1.0, 1.0, 0.0]’ ‘[0.0, 0.0, 1.0]’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&gt;&gt; publishing and latching message. Press ctrl-C to terminate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Check your rostopic echo /turtle1/cmd_vel. You should have some outputs now!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How does the connection look like now?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Pub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Google Shape;523;p47" descr=""/>
          <p:cNvPicPr/>
          <p:nvPr/>
        </p:nvPicPr>
        <p:blipFill>
          <a:blip r:embed="rId1"/>
          <a:stretch/>
        </p:blipFill>
        <p:spPr>
          <a:xfrm>
            <a:off x="731160" y="4636800"/>
            <a:ext cx="16825320" cy="43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Is there a way to recursively publish to a topic?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Yes! With (optional) arguments!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You should see your turtle moving continuously now!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But manually keying commands seem tedious :(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Pub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1428840" y="3972960"/>
            <a:ext cx="1456668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rostopic pub /turtle1/cmd_vel geometry_msgs/Twist </a:t>
            </a:r>
            <a:r>
              <a:rPr b="0" lang="en" sz="3600" spc="-1" strike="noStrike">
                <a:solidFill>
                  <a:srgbClr val="4472c4"/>
                </a:solidFill>
                <a:latin typeface="Arial"/>
                <a:ea typeface="Arial"/>
              </a:rPr>
              <a:t>-r 1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‘[2.0, 0.0, 0.0]’ ‘[0.0, 0.0, -1.8]’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8" name="Google Shape;531;p48" descr=""/>
          <p:cNvPicPr/>
          <p:nvPr/>
        </p:nvPicPr>
        <p:blipFill>
          <a:blip r:embed="rId1"/>
          <a:stretch/>
        </p:blipFill>
        <p:spPr>
          <a:xfrm>
            <a:off x="12744360" y="5394960"/>
            <a:ext cx="4115520" cy="300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try using another node /teleop_turtle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rosrun turtlesim turtle_teleop_key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We can now command the turtle by arrow keys!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Topics – Communicating between nodes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Google Shape;538;p49" descr=""/>
          <p:cNvPicPr/>
          <p:nvPr/>
        </p:nvPicPr>
        <p:blipFill>
          <a:blip r:embed="rId1"/>
          <a:srcRect l="28009" t="36353" r="23814" b="15689"/>
          <a:stretch/>
        </p:blipFill>
        <p:spPr>
          <a:xfrm>
            <a:off x="10167840" y="4641480"/>
            <a:ext cx="7219800" cy="403992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1428840" y="4431960"/>
            <a:ext cx="10125360" cy="47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rostopic info /turtle1/cmd_vel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Type: geometry_msgs/Twist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Publishers: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* /teleop_turtle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Subscribers: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* /turtlesim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 is Linux?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94;p5" descr=""/>
          <p:cNvPicPr/>
          <p:nvPr/>
        </p:nvPicPr>
        <p:blipFill>
          <a:blip r:embed="rId1"/>
          <a:stretch/>
        </p:blipFill>
        <p:spPr>
          <a:xfrm>
            <a:off x="13363560" y="2810880"/>
            <a:ext cx="3924000" cy="466704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2341880" y="2849400"/>
            <a:ext cx="360" cy="45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604080" y="3020760"/>
            <a:ext cx="11545560" cy="42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Open-source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unix-like operating system (OS) 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(A free alternative to Windows / MacOS)</a:t>
            </a:r>
            <a:br/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Developer-friendly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OS with ready access to development tools (e.g. apt-get, ssh, etc)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600" spc="-1" strike="noStrike">
              <a:latin typeface="Arial"/>
            </a:endParaRPr>
          </a:p>
          <a:p>
            <a:pPr marL="914400" indent="-68544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Only OS that </a:t>
            </a: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fully supports ROS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 service is akin to a channel where other nodes can request for an action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What services are available?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Service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1428840" y="3622680"/>
            <a:ext cx="14415120" cy="54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$ rosservice list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/clear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/kill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/reset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/rosout/get_loggers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/rosout/set_logger_level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/spawn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/teleop_turtle/get_loggers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/teleop_turtle/set_logger_level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/turtle1/set_pen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/turtle1/teleport_absolute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/turtle1/teleport_relative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/turtlesim/get_loggers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/turtlesim/set_logger_level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94000"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rosservice type /spawn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turtlesim/Spawn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rossrv show turtlesim/Spawn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float32 x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float32 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float32 theta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string name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---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96480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string name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Service – Understanding services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 rot="10800000">
            <a:off x="8058600" y="3720600"/>
            <a:ext cx="1202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9360720" y="332136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rossrv show displays the data structure of the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 rot="10800000">
            <a:off x="8058600" y="2268000"/>
            <a:ext cx="1202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6"/>
          <p:cNvSpPr/>
          <p:nvPr/>
        </p:nvSpPr>
        <p:spPr>
          <a:xfrm>
            <a:off x="9261360" y="186840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rosservice type displays the type of message used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9370080" y="502056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 input arguments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3" name="CustomShape 8"/>
          <p:cNvSpPr/>
          <p:nvPr/>
        </p:nvSpPr>
        <p:spPr>
          <a:xfrm>
            <a:off x="9370080" y="7074000"/>
            <a:ext cx="86367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 output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8772120" y="4274280"/>
            <a:ext cx="283320" cy="229248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0"/>
          <p:cNvSpPr/>
          <p:nvPr/>
        </p:nvSpPr>
        <p:spPr>
          <a:xfrm>
            <a:off x="8742960" y="6829560"/>
            <a:ext cx="400680" cy="1249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rosservice type /clear | rossrv show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---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Service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 rot="10800000">
            <a:off x="7485840" y="3476160"/>
            <a:ext cx="177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9261360" y="3076560"/>
            <a:ext cx="86367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No input and output arguments required!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rosservice call /clear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Service – Call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Google Shape;575;p53" descr=""/>
          <p:cNvPicPr/>
          <p:nvPr/>
        </p:nvPicPr>
        <p:blipFill>
          <a:blip r:embed="rId1"/>
          <a:stretch/>
        </p:blipFill>
        <p:spPr>
          <a:xfrm>
            <a:off x="1771560" y="3525120"/>
            <a:ext cx="4802760" cy="515664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576;p53" descr=""/>
          <p:cNvPicPr/>
          <p:nvPr/>
        </p:nvPicPr>
        <p:blipFill>
          <a:blip r:embed="rId2"/>
          <a:stretch/>
        </p:blipFill>
        <p:spPr>
          <a:xfrm>
            <a:off x="10883160" y="3524760"/>
            <a:ext cx="4802760" cy="515664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7388280" y="6345720"/>
            <a:ext cx="268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rosservice call /spawn "x: 5.0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y: 3.0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theta: 0.0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name: 'WOS_turtle'"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Service – Call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oogle Shape;584;p54" descr=""/>
          <p:cNvPicPr/>
          <p:nvPr/>
        </p:nvPicPr>
        <p:blipFill>
          <a:blip r:embed="rId1"/>
          <a:stretch/>
        </p:blipFill>
        <p:spPr>
          <a:xfrm>
            <a:off x="10757880" y="2305800"/>
            <a:ext cx="5735160" cy="615780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6619680" y="6943320"/>
            <a:ext cx="345924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New turtle called “WOS_turtle” spawned at [5, 3]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 flipH="1" rot="10800000">
            <a:off x="10078920" y="7105320"/>
            <a:ext cx="2606040" cy="66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Parameters are akin to ‘global variables’ that any topic/services can tap on.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What parameters are available?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Parameter Server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1440720" y="3830400"/>
            <a:ext cx="16846920" cy="54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$ rosparam list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/rosdistro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/roslaunch/uris/host_robot0_latitude_3400__45073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/rosversion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/run_id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/turtlesim/background_b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/turtlesim/background_g</a:t>
            </a:r>
            <a:endParaRPr b="0" lang="en-US" sz="3600" spc="-1" strike="noStrike">
              <a:latin typeface="Arial"/>
            </a:endParaRPr>
          </a:p>
          <a:p>
            <a:pPr marL="914400"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44546a"/>
                </a:solidFill>
                <a:latin typeface="Arial"/>
                <a:ea typeface="Arial"/>
              </a:rPr>
              <a:t>/turtlesim/background_r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rosparam get /turtlesim/background_b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255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rosparam set /turtlesim/background_b 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$ rosservice call /clear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Here, we set the ‘blue’ intensity to 0,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Then, call /clear to update the background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Parameter Server – get / set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oogle Shape;600;p56" descr=""/>
          <p:cNvPicPr/>
          <p:nvPr/>
        </p:nvPicPr>
        <p:blipFill>
          <a:blip r:embed="rId1"/>
          <a:stretch/>
        </p:blipFill>
        <p:spPr>
          <a:xfrm>
            <a:off x="10714320" y="2148840"/>
            <a:ext cx="6655680" cy="714600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9752760" y="8580960"/>
            <a:ext cx="131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4"/>
          <p:cNvSpPr/>
          <p:nvPr/>
        </p:nvSpPr>
        <p:spPr>
          <a:xfrm>
            <a:off x="2930760" y="8196120"/>
            <a:ext cx="754164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Background changed from blue to olive green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make our own ROS package with 2 nodes – ‘talker’ and ‘subscriber’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First, we initialize our package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Custom Package – Initialization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428840" y="3826440"/>
            <a:ext cx="13752360" cy="46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[~] $ cd catkin_ws/src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[~/catkin_ws/src] $ catkin_create_pkg wos_tutorial std_msgs roscpp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Created file wos_tutorial/package.xml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Created file wos_tutorial/CMakeLists.txt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Created folder wos_tutorial/include/wos_tutorial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Created folder wos_tutorial/src</a:t>
            </a:r>
            <a:endParaRPr b="0" lang="en-US" sz="2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Successfully created files in /home/robot0/catkin_ws/src/wos_tutorial. Please adjust the values in package.xml.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analyse the CMakeLists.txt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Custom Package – CMakeLists.txt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623520" y="3204720"/>
            <a:ext cx="14470920" cy="52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cmake_minimum_required(VERSION 3.0.2)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project(wos_tutorial)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find_package(catkin REQUIRED COMPONENTS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roscpp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std_msgs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include_directories(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${catkin_INCLUDE_DIRS}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 rot="10800000">
            <a:off x="8096040" y="3998880"/>
            <a:ext cx="281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"/>
          <p:cNvSpPr/>
          <p:nvPr/>
        </p:nvSpPr>
        <p:spPr>
          <a:xfrm>
            <a:off x="11071080" y="3599280"/>
            <a:ext cx="581184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Your favourite project name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 rot="10800000">
            <a:off x="9572400" y="4629600"/>
            <a:ext cx="131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7"/>
          <p:cNvSpPr/>
          <p:nvPr/>
        </p:nvSpPr>
        <p:spPr>
          <a:xfrm>
            <a:off x="11071080" y="4359600"/>
            <a:ext cx="6593040" cy="29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Add dependencies for project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All catkin packages require catkin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We further define roscpp, std_msgs as COMPONENTS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9271800" y="7490520"/>
            <a:ext cx="839232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Note: COMPONENTS is a useful utility that XX_ environment variables as part of catkin_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Package.xml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623520" y="1957680"/>
            <a:ext cx="17805960" cy="65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&lt;?xml version="1.0"?&gt;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&lt;package format="2"&gt;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&lt;name&gt;wos_tutorial&lt;/name&gt;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&lt;version&gt;0.0.0&lt;/version&gt;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&lt;description&gt;The wos_tutorial package&lt;/description&gt;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&lt;maintainer email="robot0@todo.todo"&gt;robot0&lt;/maintainer&gt;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&lt;buildtool_depend&gt;catkin&lt;/buildtool_depend&gt;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&lt;build_depend&gt;roscpp&lt;/build_depend&gt;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&lt;build_depend&gt;std_msgs&lt;/build_depend&gt;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&lt;build_export_depend&gt;roscpp&lt;/build_export_depend&gt;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&lt;build_export_depend&gt;std_msgs&lt;/build_export_depend&gt;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&lt;exec_depend&gt;roscpp&lt;/exec_depend&gt;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&lt;exec_depend&gt;std_msgs&lt;/exec_depend&gt;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&lt;/package&gt;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9040" y="1811880"/>
            <a:ext cx="8947440" cy="724392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Programming in Linux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5000" y="5623920"/>
            <a:ext cx="8249760" cy="266112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3"/>
          <p:cNvSpPr/>
          <p:nvPr/>
        </p:nvSpPr>
        <p:spPr>
          <a:xfrm>
            <a:off x="9608040" y="5623920"/>
            <a:ext cx="8249760" cy="3432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Robot Software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" name="TextShape 4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Roadmap to understanding ROS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765000" y="2238480"/>
            <a:ext cx="39956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C++ Programming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5019120" y="2238480"/>
            <a:ext cx="39956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CMake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9604080" y="2238480"/>
            <a:ext cx="8060040" cy="3146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Robot Operating System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3" name="Google Shape;108;p6" descr=""/>
          <p:cNvPicPr/>
          <p:nvPr/>
        </p:nvPicPr>
        <p:blipFill>
          <a:blip r:embed="rId1"/>
          <a:stretch/>
        </p:blipFill>
        <p:spPr>
          <a:xfrm>
            <a:off x="2103480" y="6170400"/>
            <a:ext cx="1318680" cy="156816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09;p6" descr=""/>
          <p:cNvPicPr/>
          <p:nvPr/>
        </p:nvPicPr>
        <p:blipFill>
          <a:blip r:embed="rId2"/>
          <a:stretch/>
        </p:blipFill>
        <p:spPr>
          <a:xfrm>
            <a:off x="2161080" y="2747160"/>
            <a:ext cx="1438560" cy="1616400"/>
          </a:xfrm>
          <a:prstGeom prst="rect">
            <a:avLst/>
          </a:prstGeom>
          <a:ln>
            <a:noFill/>
          </a:ln>
        </p:spPr>
      </p:pic>
      <p:sp>
        <p:nvSpPr>
          <p:cNvPr id="115" name="CustomShape 8"/>
          <p:cNvSpPr/>
          <p:nvPr/>
        </p:nvSpPr>
        <p:spPr>
          <a:xfrm>
            <a:off x="4773960" y="3299400"/>
            <a:ext cx="56664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9"/>
          <p:cNvSpPr/>
          <p:nvPr/>
        </p:nvSpPr>
        <p:spPr>
          <a:xfrm>
            <a:off x="9023760" y="3299400"/>
            <a:ext cx="79452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Google Shape;112;p6" descr=""/>
          <p:cNvPicPr/>
          <p:nvPr/>
        </p:nvPicPr>
        <p:blipFill>
          <a:blip r:embed="rId3"/>
          <a:stretch/>
        </p:blipFill>
        <p:spPr>
          <a:xfrm>
            <a:off x="5817960" y="2938680"/>
            <a:ext cx="2397960" cy="1356840"/>
          </a:xfrm>
          <a:prstGeom prst="rect">
            <a:avLst/>
          </a:prstGeom>
          <a:ln>
            <a:noFill/>
          </a:ln>
        </p:spPr>
      </p:pic>
      <p:sp>
        <p:nvSpPr>
          <p:cNvPr id="118" name="CustomShape 10"/>
          <p:cNvSpPr/>
          <p:nvPr/>
        </p:nvSpPr>
        <p:spPr>
          <a:xfrm>
            <a:off x="6733440" y="5130720"/>
            <a:ext cx="566640" cy="778320"/>
          </a:xfrm>
          <a:prstGeom prst="upDownArrow">
            <a:avLst>
              <a:gd name="adj1" fmla="val 45450"/>
              <a:gd name="adj2" fmla="val 50000"/>
            </a:avLst>
          </a:prstGeom>
          <a:solidFill>
            <a:srgbClr val="999999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1"/>
          <p:cNvSpPr/>
          <p:nvPr/>
        </p:nvSpPr>
        <p:spPr>
          <a:xfrm rot="5400000">
            <a:off x="13350960" y="5156280"/>
            <a:ext cx="566640" cy="102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Google Shape;115;p6" descr=""/>
          <p:cNvPicPr/>
          <p:nvPr/>
        </p:nvPicPr>
        <p:blipFill>
          <a:blip r:embed="rId4"/>
          <a:stretch/>
        </p:blipFill>
        <p:spPr>
          <a:xfrm>
            <a:off x="12620520" y="5842080"/>
            <a:ext cx="2224800" cy="2224800"/>
          </a:xfrm>
          <a:prstGeom prst="rect">
            <a:avLst/>
          </a:prstGeom>
          <a:ln>
            <a:noFill/>
          </a:ln>
        </p:spPr>
      </p:pic>
      <p:sp>
        <p:nvSpPr>
          <p:cNvPr id="121" name="CustomShape 12"/>
          <p:cNvSpPr/>
          <p:nvPr/>
        </p:nvSpPr>
        <p:spPr>
          <a:xfrm>
            <a:off x="2479680" y="5130720"/>
            <a:ext cx="566640" cy="778320"/>
          </a:xfrm>
          <a:prstGeom prst="upDownArrow">
            <a:avLst>
              <a:gd name="adj1" fmla="val 45450"/>
              <a:gd name="adj2" fmla="val 50000"/>
            </a:avLst>
          </a:prstGeom>
          <a:solidFill>
            <a:srgbClr val="999999"/>
          </a:solidFill>
          <a:ln w="936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3"/>
          <p:cNvSpPr/>
          <p:nvPr/>
        </p:nvSpPr>
        <p:spPr>
          <a:xfrm>
            <a:off x="3699360" y="6338880"/>
            <a:ext cx="41972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Linux</a:t>
            </a:r>
            <a:br/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command line scripting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3" name="Google Shape;118;p6" descr=""/>
          <p:cNvPicPr/>
          <p:nvPr/>
        </p:nvPicPr>
        <p:blipFill>
          <a:blip r:embed="rId5"/>
          <a:stretch/>
        </p:blipFill>
        <p:spPr>
          <a:xfrm>
            <a:off x="11535480" y="2300760"/>
            <a:ext cx="4197240" cy="23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Writing the talker node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2036160"/>
            <a:ext cx="16626240" cy="76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#include "ros/ros.h"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#include "std_msgs/String.h"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#include &lt;sstream&gt;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int main(int argc, char **argv)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ros::init(argc, argv, "talker");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ros::NodeHandle n;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ros::Publisher chatter_pub = </a:t>
            </a:r>
            <a:endParaRPr b="0" lang="en-US" sz="3200" spc="-1" strike="noStrike">
              <a:latin typeface="Arial"/>
            </a:endParaRPr>
          </a:p>
          <a:p>
            <a:pPr marL="914400" indent="914400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n.advertise&lt;std_msgs::String&gt;("chatter", 1000);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ros::Rate loop_rate(10);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 rot="10800000">
            <a:off x="7322400" y="5382360"/>
            <a:ext cx="364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11303280" y="483048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Initialize a node named ‘talker’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11303280" y="538308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Start (and destroys) the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6" name="CustomShape 6"/>
          <p:cNvSpPr/>
          <p:nvPr/>
        </p:nvSpPr>
        <p:spPr>
          <a:xfrm rot="10800000">
            <a:off x="7322400" y="5782680"/>
            <a:ext cx="364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7"/>
          <p:cNvSpPr/>
          <p:nvPr/>
        </p:nvSpPr>
        <p:spPr>
          <a:xfrm rot="10800000">
            <a:off x="11612160" y="6890040"/>
            <a:ext cx="72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8"/>
          <p:cNvSpPr/>
          <p:nvPr/>
        </p:nvSpPr>
        <p:spPr>
          <a:xfrm>
            <a:off x="12339720" y="6428160"/>
            <a:ext cx="604296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advertise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creates a topic that will await the ‘publish’ command to the topic “chatter”, with a buffer of 1000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CustomShape 9"/>
          <p:cNvSpPr/>
          <p:nvPr/>
        </p:nvSpPr>
        <p:spPr>
          <a:xfrm rot="10800000">
            <a:off x="6109920" y="7397280"/>
            <a:ext cx="121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>
            <a:off x="7483320" y="699768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loop at 10Hz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14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Writing the talker node (cont.)</a:t>
            </a:r>
            <a:br/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623520" y="1780560"/>
            <a:ext cx="15107040" cy="71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 count = 0;   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while (ros::ok())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std_msgs::String msg;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std::stringstream ss;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ss &lt;&lt; "Hello World of Science!" &lt;&lt; count;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msg.data = ss.str();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ROS_INFO("%s", msg.data.c_str());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chatter_pub.publish(msg);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ros::spinOnce();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loop_rate.sleep();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++count;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 rot="10800000">
            <a:off x="7322400" y="3361320"/>
            <a:ext cx="364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4"/>
          <p:cNvSpPr/>
          <p:nvPr/>
        </p:nvSpPr>
        <p:spPr>
          <a:xfrm>
            <a:off x="11165040" y="2961720"/>
            <a:ext cx="60429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Standard ROS string message class. Name variable as </a:t>
            </a: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msg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11165040" y="429948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Pass in a string into </a:t>
            </a: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msg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CustomShape 6"/>
          <p:cNvSpPr/>
          <p:nvPr/>
        </p:nvSpPr>
        <p:spPr>
          <a:xfrm rot="10800000">
            <a:off x="7322400" y="4699080"/>
            <a:ext cx="364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7"/>
          <p:cNvSpPr/>
          <p:nvPr/>
        </p:nvSpPr>
        <p:spPr>
          <a:xfrm rot="10800000">
            <a:off x="6666120" y="6499080"/>
            <a:ext cx="290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8"/>
          <p:cNvSpPr/>
          <p:nvPr/>
        </p:nvSpPr>
        <p:spPr>
          <a:xfrm>
            <a:off x="9687600" y="603756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Publish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msg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to the </a:t>
            </a: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chatter_pub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 rot="10800000">
            <a:off x="6666120" y="7467840"/>
            <a:ext cx="290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0"/>
          <p:cNvSpPr/>
          <p:nvPr/>
        </p:nvSpPr>
        <p:spPr>
          <a:xfrm>
            <a:off x="9687600" y="706824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Sleep at 10Hz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1" name="CustomShape 11"/>
          <p:cNvSpPr/>
          <p:nvPr/>
        </p:nvSpPr>
        <p:spPr>
          <a:xfrm rot="10800000">
            <a:off x="6666120" y="6960240"/>
            <a:ext cx="290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2"/>
          <p:cNvSpPr/>
          <p:nvPr/>
        </p:nvSpPr>
        <p:spPr>
          <a:xfrm>
            <a:off x="9687600" y="656100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Process any callbacks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Writing the listener node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623520" y="1510560"/>
            <a:ext cx="16644960" cy="804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#include "ros/ros.h"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#include "std_msgs/String.h"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void chatterCallback(const std_msgs::String::ConstPtr&amp; msg)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ROS_INFO("I heard: [%s]", msg-&gt;data.c_str());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 main(int argc, char **argv)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ros::init(argc, argv, "listener");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ros::NodeHandle n;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ros::Subscriber sub =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n.subscribe("chatter", 1000, chatterCallback);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ros::spin();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return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 rot="10800000">
            <a:off x="9144360" y="7419240"/>
            <a:ext cx="72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4"/>
          <p:cNvSpPr/>
          <p:nvPr/>
        </p:nvSpPr>
        <p:spPr>
          <a:xfrm>
            <a:off x="9871920" y="6957360"/>
            <a:ext cx="791136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subscribe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listens to the topic “chatter” and consistently calls a callback function, with a buffer of 1000.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 rot="10800000">
            <a:off x="2837160" y="7971840"/>
            <a:ext cx="138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6"/>
          <p:cNvSpPr/>
          <p:nvPr/>
        </p:nvSpPr>
        <p:spPr>
          <a:xfrm>
            <a:off x="4221000" y="7572240"/>
            <a:ext cx="60429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Process any callbacks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Let’s analyse the CMakeLists.txt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Custom Package – CMakeLists.txt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428840" y="2748960"/>
            <a:ext cx="14470920" cy="67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cmake_minimum_required(VERSION 3.0.2)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project(wos_tutorial)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find_package(catkin REQUIRED COMPONENTS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roscpp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std_msgs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include_directories(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  </a:t>
            </a: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${catkin_INCLUDE_DIRS}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add_executable(talker src/talker.cpp)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target_link_libraries(talker ${catkin_LIBRARIES})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add_executable(listener src/listener.cpp)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44546a"/>
                </a:solidFill>
                <a:latin typeface="Arial"/>
                <a:ea typeface="Arial"/>
              </a:rPr>
              <a:t>target_link_libraries(listener ${catkin_LIBRARIES})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10769040" y="5290560"/>
            <a:ext cx="758772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Note: You should also add (any) custom messages and services here!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10769040" y="7758360"/>
            <a:ext cx="758772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We add the nodes as executable files here!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4" name="CustomShape 6"/>
          <p:cNvSpPr/>
          <p:nvPr/>
        </p:nvSpPr>
        <p:spPr>
          <a:xfrm>
            <a:off x="10191600" y="7251840"/>
            <a:ext cx="349560" cy="205704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First, catkin_make the package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Talker &gt;&gt; rosrun wos_tutorial talker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[ INFO] [1654968481.794950183]: Hello World of Science!2878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Listener &gt;&gt; rosrun wos_tutorial listener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[ INFO] [1654968481.795636210]: I heard: [Hello World of Science!2878]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Let’s test it out!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Google Shape;684;p64" descr=""/>
          <p:cNvPicPr/>
          <p:nvPr/>
        </p:nvPicPr>
        <p:blipFill>
          <a:blip r:embed="rId1"/>
          <a:srcRect l="25201" t="51245" r="20154" b="31107"/>
          <a:stretch/>
        </p:blipFill>
        <p:spPr>
          <a:xfrm>
            <a:off x="4147920" y="7436520"/>
            <a:ext cx="9991800" cy="181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These topics are useful, but out-of-scope for now.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For more information, visit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2401"/>
              </a:spcBef>
              <a:buClr>
                <a:srgbClr val="0563c1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https://wiki.ros.org/msg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54"/>
              </a:spcBef>
              <a:buClr>
                <a:srgbClr val="0563c1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https://wiki.ros.org/srv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54"/>
              </a:spcBef>
              <a:buClr>
                <a:srgbClr val="0563c1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https://wiki.ros.org/ROS/Tutorials/CreatingMsgAndSrv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Message/Service Creation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It can get cumbersome opening multiple terminals &amp; running multiple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rosrun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roslaunch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is a solution!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roslaunch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automatically calls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roscore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if required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ROS Launch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1428840" y="4388400"/>
            <a:ext cx="1531764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$ roscd wos_tutorial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$ mkdir launch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$ echo “” &gt;&gt; run_conversation.launch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1428840" y="6717960"/>
            <a:ext cx="15317640" cy="20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&lt;launch&gt;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&lt;node pkg="wos_tutorial" name="wos_talker" type="talker" output="screen"/&gt;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&lt;node pkg="wos_tutorial" name="wos_listener" type="listener" output="screen"/&gt;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&lt;/launch&gt;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Brief Introduction to Rviz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Google Shape;704;p67" descr=""/>
          <p:cNvPicPr/>
          <p:nvPr/>
        </p:nvPicPr>
        <p:blipFill>
          <a:blip r:embed="rId1"/>
          <a:stretch/>
        </p:blipFill>
        <p:spPr>
          <a:xfrm>
            <a:off x="4170240" y="1608120"/>
            <a:ext cx="13493880" cy="7641720"/>
          </a:xfrm>
          <a:prstGeom prst="rect">
            <a:avLst/>
          </a:prstGeom>
          <a:ln>
            <a:noFill/>
          </a:ln>
        </p:spPr>
      </p:pic>
      <p:sp>
        <p:nvSpPr>
          <p:cNvPr id="466" name="CustomShape 2"/>
          <p:cNvSpPr/>
          <p:nvPr/>
        </p:nvSpPr>
        <p:spPr>
          <a:xfrm>
            <a:off x="2029680" y="8172720"/>
            <a:ext cx="2144520" cy="5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253800" y="6949440"/>
            <a:ext cx="392076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Add new data to display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69120" y="3729960"/>
            <a:ext cx="392076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Red dots point cloud on screen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9" name="CustomShape 5"/>
          <p:cNvSpPr/>
          <p:nvPr/>
        </p:nvSpPr>
        <p:spPr>
          <a:xfrm>
            <a:off x="3610800" y="5080320"/>
            <a:ext cx="636156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Autofit/>
          </a:bodyPr>
          <a:p>
            <a:pPr marL="457200" indent="-45684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Create your own workspace.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Download and build the rplidar package: </a:t>
            </a:r>
            <a:r>
              <a:rPr b="0" lang="en" sz="2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https://github.com/Slamtec/rplidar_ros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Check that lidar and ROS is working, and you’re able to view telemetry in RViz on laptop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Configure multi-machine ROS (with raspberry pi as main). You should strive to obtain a WIRELESS setup, with the lidar linked to the raspberry pi, and the RViz display on your screen. This reference may be useful: </a:t>
            </a:r>
            <a:r>
              <a:rPr b="0" lang="en" sz="2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https://wiki.ros.org/ROS/Tutorials/MultipleMachines</a:t>
            </a:r>
            <a:br/>
            <a:br/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Hints: </a:t>
            </a:r>
            <a:br/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a) Learn how to ‘ssh’ into raspberry pi</a:t>
            </a:r>
            <a:br/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b) Make sure that your 2 machines are communicating by ping-ing and/or passing a simple talker/listener ROS message. </a:t>
            </a:r>
            <a:br/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c) Display rplidar telemetry using RViz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Practise, practise, practise and have fun! :)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What’s next?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What is C/C++ programming?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24;p7" descr=""/>
          <p:cNvPicPr/>
          <p:nvPr/>
        </p:nvPicPr>
        <p:blipFill>
          <a:blip r:embed="rId1"/>
          <a:stretch/>
        </p:blipFill>
        <p:spPr>
          <a:xfrm>
            <a:off x="1935720" y="3004560"/>
            <a:ext cx="3809160" cy="427932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7538760" y="3990240"/>
            <a:ext cx="9143640" cy="22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Efficient and stable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compiled programming language</a:t>
            </a:r>
            <a:br/>
            <a:r>
              <a:rPr b="0" lang="en" sz="3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Widely-utilized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in embedded systems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Preprocessor directive (#) – Commands preprocessing before compilation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Keywords – Pre-defined words with special meanings (e.g.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bool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int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double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Variables – Named data-storage entity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Functions –  Collection of statements to perform a specific task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Fundamentals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428840" y="1886040"/>
            <a:ext cx="15545880" cy="679572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/>
          </a:bodyPr>
          <a:p>
            <a:pPr>
              <a:lnSpc>
                <a:spcPct val="90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Try it yourself!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r>
              <a:rPr b="0" lang="en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https://www.programiz.com/cpp-programming/online-compiler/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865880" y="288000"/>
            <a:ext cx="15773760" cy="71964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>
            <a:normAutofit fontScale="4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00"/>
                </a:solidFill>
                <a:latin typeface="Arial"/>
                <a:ea typeface="Arial"/>
              </a:rPr>
              <a:t>C++ Programming – Exercise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LibreOffice/6.4.7.2$Linux_X86_64 LibreOffice_project/40$Build-2</Application>
  <Words>4587</Words>
  <Paragraphs>710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2018-11-29T04:15:56Z</dcterms:created>
  <dc:creator>Yong Chan Yao Edwin (TEMP)</dc:creator>
  <dc:description/>
  <dc:language>en-US</dc:language>
  <cp:lastModifiedBy/>
  <dcterms:modified xsi:type="dcterms:W3CDTF">2023-05-23T16:12:24Z</dcterms:modified>
  <cp:revision>3</cp:revision>
  <dc:subject/>
  <dc:title>Introduction to Embedded Systems and ROS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68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68</vt:i4>
  </property>
</Properties>
</file>